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22"/>
  </p:notesMasterIdLst>
  <p:sldIdLst>
    <p:sldId id="260" r:id="rId4"/>
    <p:sldId id="261" r:id="rId5"/>
    <p:sldId id="256" r:id="rId6"/>
    <p:sldId id="308" r:id="rId7"/>
    <p:sldId id="309" r:id="rId8"/>
    <p:sldId id="297" r:id="rId9"/>
    <p:sldId id="307" r:id="rId10"/>
    <p:sldId id="313" r:id="rId11"/>
    <p:sldId id="311" r:id="rId12"/>
    <p:sldId id="299" r:id="rId13"/>
    <p:sldId id="300" r:id="rId14"/>
    <p:sldId id="301" r:id="rId15"/>
    <p:sldId id="302" r:id="rId16"/>
    <p:sldId id="303" r:id="rId17"/>
    <p:sldId id="304" r:id="rId18"/>
    <p:sldId id="257" r:id="rId19"/>
    <p:sldId id="306" r:id="rId20"/>
    <p:sldId id="29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CFB"/>
    <a:srgbClr val="3514FE"/>
    <a:srgbClr val="6214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1C4CC-9855-49C2-A9DF-D1F3DDE0F471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44B36-5887-40C0-A26B-E202BDE055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179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85725"/>
            <a:ext cx="37496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88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2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09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39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6874"/>
            <a:ext cx="8229600" cy="1020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2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284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69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35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0325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64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72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81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564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720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1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C8CFA-F177-4ED6-AC6F-75F77FD1FFD9}" type="datetimeFigureOut">
              <a:rPr lang="en-US" smtClean="0"/>
              <a:pPr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8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7" y="0"/>
            <a:ext cx="1274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304800"/>
            <a:ext cx="6934200" cy="990600"/>
          </a:xfrm>
          <a:solidFill>
            <a:srgbClr val="171CFB"/>
          </a:solidFill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ADRENAL MEDULLA</a:t>
            </a:r>
            <a:endParaRPr lang="en-US" sz="6000" dirty="0">
              <a:solidFill>
                <a:srgbClr val="FFFF00"/>
              </a:solidFill>
            </a:endParaRPr>
          </a:p>
        </p:txBody>
      </p:sp>
      <p:pic>
        <p:nvPicPr>
          <p:cNvPr id="28674" name="Picture 2" descr="http://blogoup.electricstudiolt.netdna-cdn.com/wp-content/uploads/2014/10/Adrenal-gland-and-hormones-744x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752600"/>
            <a:ext cx="6934200" cy="4191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931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6858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u="heavy" dirty="0" smtClean="0"/>
              <a:t>Actions of </a:t>
            </a:r>
            <a:r>
              <a:rPr lang="en-US" b="1" u="heavy" dirty="0" err="1" smtClean="0"/>
              <a:t>catecholamines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8006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500" b="1" u="sng" dirty="0" smtClean="0"/>
              <a:t>Blood Vessels:</a:t>
            </a:r>
            <a:endParaRPr lang="en-US" sz="2500" dirty="0" smtClean="0"/>
          </a:p>
          <a:p>
            <a:pPr lvl="0" algn="just">
              <a:lnSpc>
                <a:spcPct val="150000"/>
              </a:lnSpc>
              <a:buNone/>
            </a:pPr>
            <a:r>
              <a:rPr lang="en-US" sz="2500" b="1" u="sng" dirty="0" smtClean="0"/>
              <a:t>Noradrenaline:</a:t>
            </a:r>
            <a:r>
              <a:rPr lang="en-US" sz="2500" dirty="0" smtClean="0"/>
              <a:t> </a:t>
            </a:r>
            <a:r>
              <a:rPr lang="en-US" sz="2500" b="1" dirty="0" smtClean="0"/>
              <a:t>VC</a:t>
            </a:r>
            <a:r>
              <a:rPr lang="en-US" sz="2500" dirty="0" smtClean="0"/>
              <a:t> in all organs </a:t>
            </a:r>
            <a:r>
              <a:rPr lang="en-US" sz="2500" dirty="0" smtClean="0">
                <a:sym typeface="Wingdings"/>
              </a:rPr>
              <a:t> </a:t>
            </a:r>
            <a:r>
              <a:rPr lang="en-US" sz="2500" dirty="0" smtClean="0">
                <a:sym typeface="Wingdings"/>
              </a:rPr>
              <a:t></a:t>
            </a:r>
            <a:r>
              <a:rPr lang="en-US" sz="2500" dirty="0" smtClean="0"/>
              <a:t> bl. pressure.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en-US" sz="2500" b="1" u="sng" dirty="0" smtClean="0"/>
              <a:t>Adrenaline:</a:t>
            </a:r>
            <a:r>
              <a:rPr lang="en-US" sz="2500" dirty="0" smtClean="0"/>
              <a:t> </a:t>
            </a:r>
          </a:p>
          <a:p>
            <a:pPr lvl="0" algn="just">
              <a:lnSpc>
                <a:spcPct val="150000"/>
              </a:lnSpc>
            </a:pPr>
            <a:r>
              <a:rPr lang="en-US" sz="2500" dirty="0" smtClean="0">
                <a:sym typeface="Wingdings"/>
              </a:rPr>
              <a:t></a:t>
            </a:r>
            <a:r>
              <a:rPr lang="en-US" sz="2500" dirty="0" smtClean="0"/>
              <a:t>  VC in skin, kidneys &amp; splanchnic </a:t>
            </a:r>
            <a:r>
              <a:rPr lang="en-US" sz="2500" dirty="0"/>
              <a:t>.</a:t>
            </a:r>
            <a:endParaRPr lang="en-US" sz="2500" dirty="0" smtClean="0"/>
          </a:p>
          <a:p>
            <a:pPr algn="just">
              <a:lnSpc>
                <a:spcPct val="150000"/>
              </a:lnSpc>
            </a:pPr>
            <a:r>
              <a:rPr lang="en-US" sz="2500" dirty="0" smtClean="0"/>
              <a:t>But </a:t>
            </a:r>
            <a:r>
              <a:rPr lang="en-US" sz="2500" dirty="0" smtClean="0">
                <a:sym typeface="Wingdings"/>
              </a:rPr>
              <a:t></a:t>
            </a:r>
            <a:r>
              <a:rPr lang="en-US" sz="2500" dirty="0" smtClean="0"/>
              <a:t> VD in skeletal muscle blood vs. , liver &amp; coronary </a:t>
            </a:r>
            <a:r>
              <a:rPr lang="en-US" sz="2500" dirty="0"/>
              <a:t>.</a:t>
            </a:r>
            <a:endParaRPr lang="en-US" sz="2500" dirty="0" smtClean="0"/>
          </a:p>
          <a:p>
            <a:pPr algn="just">
              <a:lnSpc>
                <a:spcPct val="150000"/>
              </a:lnSpc>
            </a:pPr>
            <a:r>
              <a:rPr lang="en-US" sz="2500" dirty="0" smtClean="0"/>
              <a:t>It causes mild </a:t>
            </a:r>
            <a:r>
              <a:rPr lang="en-US" sz="2500" dirty="0" smtClean="0">
                <a:sym typeface="Wingdings"/>
              </a:rPr>
              <a:t></a:t>
            </a:r>
            <a:r>
              <a:rPr lang="en-US" sz="2500" dirty="0" smtClean="0"/>
              <a:t> in peripheral resistance.</a:t>
            </a:r>
          </a:p>
          <a:p>
            <a:pPr algn="just">
              <a:lnSpc>
                <a:spcPct val="150000"/>
              </a:lnSpc>
            </a:pPr>
            <a:r>
              <a:rPr lang="en-US" sz="2500" dirty="0" smtClean="0"/>
              <a:t>However, adrenaline </a:t>
            </a:r>
            <a:r>
              <a:rPr lang="en-US" sz="2500" b="1" dirty="0" smtClean="0">
                <a:sym typeface="Wingdings"/>
              </a:rPr>
              <a:t> </a:t>
            </a:r>
            <a:r>
              <a:rPr lang="en-US" sz="2500" dirty="0" smtClean="0">
                <a:sym typeface="Wingdings"/>
              </a:rPr>
              <a:t></a:t>
            </a:r>
            <a:r>
              <a:rPr lang="en-US" sz="2500" dirty="0" smtClean="0"/>
              <a:t> systolic pressure due to </a:t>
            </a:r>
            <a:r>
              <a:rPr lang="en-US" sz="2500" dirty="0" smtClean="0">
                <a:sym typeface="Wingdings"/>
              </a:rPr>
              <a:t> </a:t>
            </a:r>
            <a:r>
              <a:rPr lang="en-US" sz="2500" dirty="0" smtClean="0"/>
              <a:t>cardiac output.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500" dirty="0" smtClean="0"/>
              <a:t>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/>
          </a:bodyPr>
          <a:lstStyle/>
          <a:p>
            <a:r>
              <a:rPr lang="en-US" b="1" u="heavy" dirty="0" smtClean="0"/>
              <a:t>Actions of </a:t>
            </a:r>
            <a:r>
              <a:rPr lang="en-US" b="1" u="heavy" dirty="0" err="1" smtClean="0"/>
              <a:t>catecholamines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562600"/>
          </a:xfrm>
        </p:spPr>
        <p:txBody>
          <a:bodyPr>
            <a:normAutofit fontScale="55000" lnSpcReduction="20000"/>
          </a:bodyPr>
          <a:lstStyle/>
          <a:p>
            <a:pPr lvl="0" algn="just"/>
            <a:r>
              <a:rPr lang="en-US" sz="4500" b="1" u="sng" dirty="0" smtClean="0"/>
              <a:t>Heart:</a:t>
            </a:r>
            <a:r>
              <a:rPr lang="en-US" sz="4500" b="1" dirty="0" smtClean="0"/>
              <a:t> </a:t>
            </a:r>
          </a:p>
          <a:p>
            <a:pPr lvl="0" algn="just">
              <a:buNone/>
            </a:pPr>
            <a:r>
              <a:rPr lang="en-US" sz="4500" b="1" dirty="0" smtClean="0">
                <a:sym typeface="Wingdings"/>
              </a:rPr>
              <a:t>    </a:t>
            </a:r>
            <a:r>
              <a:rPr lang="en-US" sz="4500" dirty="0" smtClean="0">
                <a:sym typeface="Wingdings"/>
              </a:rPr>
              <a:t></a:t>
            </a:r>
            <a:r>
              <a:rPr lang="en-US" sz="4500" dirty="0" smtClean="0"/>
              <a:t> All properties of cardiac muscle via </a:t>
            </a:r>
            <a:r>
              <a:rPr lang="el-GR" sz="4500" b="1" dirty="0" smtClean="0"/>
              <a:t>β</a:t>
            </a:r>
            <a:r>
              <a:rPr lang="en-US" sz="4500" b="1" baseline="-25000" dirty="0" smtClean="0"/>
              <a:t>l</a:t>
            </a:r>
            <a:r>
              <a:rPr lang="en-US" sz="4500" b="1" dirty="0" smtClean="0"/>
              <a:t> </a:t>
            </a:r>
            <a:r>
              <a:rPr lang="en-US" sz="4500" dirty="0" smtClean="0"/>
              <a:t>receptors. However, </a:t>
            </a:r>
            <a:r>
              <a:rPr lang="en-US" sz="4500" dirty="0" err="1" smtClean="0"/>
              <a:t>noradrenaline</a:t>
            </a:r>
            <a:r>
              <a:rPr lang="en-US" sz="4500" dirty="0" smtClean="0"/>
              <a:t> </a:t>
            </a:r>
            <a:r>
              <a:rPr lang="en-US" sz="4500" dirty="0" smtClean="0">
                <a:sym typeface="Wingdings"/>
              </a:rPr>
              <a:t></a:t>
            </a:r>
            <a:r>
              <a:rPr lang="en-US" sz="4500" dirty="0" smtClean="0"/>
              <a:t> </a:t>
            </a:r>
            <a:r>
              <a:rPr lang="en-US" sz="4500" dirty="0" smtClean="0">
                <a:sym typeface="Wingdings"/>
              </a:rPr>
              <a:t></a:t>
            </a:r>
            <a:r>
              <a:rPr lang="en-US" sz="4500" dirty="0" smtClean="0"/>
              <a:t> heart rate as a reflex response to </a:t>
            </a:r>
            <a:r>
              <a:rPr lang="en-US" sz="4500" dirty="0" smtClean="0">
                <a:sym typeface="Wingdings"/>
              </a:rPr>
              <a:t></a:t>
            </a:r>
            <a:r>
              <a:rPr lang="en-US" sz="4500" dirty="0" smtClean="0"/>
              <a:t>ABP </a:t>
            </a:r>
            <a:r>
              <a:rPr lang="en-US" sz="4500" b="1" dirty="0" smtClean="0"/>
              <a:t>(</a:t>
            </a:r>
            <a:r>
              <a:rPr lang="en-US" sz="4500" b="1" dirty="0" err="1" smtClean="0"/>
              <a:t>Marey's</a:t>
            </a:r>
            <a:r>
              <a:rPr lang="en-US" sz="4500" b="1" dirty="0" smtClean="0"/>
              <a:t> law).</a:t>
            </a:r>
            <a:endParaRPr lang="en-US" sz="4500" dirty="0" smtClean="0"/>
          </a:p>
          <a:p>
            <a:pPr lvl="0" algn="just"/>
            <a:endParaRPr lang="en-US" sz="4500" b="1" u="sng" dirty="0" smtClean="0"/>
          </a:p>
          <a:p>
            <a:pPr lvl="0" algn="just"/>
            <a:r>
              <a:rPr lang="en-US" sz="4500" b="1" u="sng" dirty="0" smtClean="0"/>
              <a:t>Respiration:</a:t>
            </a:r>
            <a:endParaRPr lang="en-US" sz="4500" dirty="0" smtClean="0"/>
          </a:p>
          <a:p>
            <a:pPr algn="just">
              <a:buNone/>
            </a:pPr>
            <a:r>
              <a:rPr lang="en-US" sz="4500" dirty="0" smtClean="0"/>
              <a:t>     Injection of adrenaline </a:t>
            </a:r>
            <a:r>
              <a:rPr lang="en-US" sz="4500" dirty="0" smtClean="0">
                <a:sym typeface="Wingdings"/>
              </a:rPr>
              <a:t></a:t>
            </a:r>
            <a:r>
              <a:rPr lang="en-US" sz="4500" dirty="0" smtClean="0"/>
              <a:t> </a:t>
            </a:r>
            <a:r>
              <a:rPr lang="en-US" sz="4500" b="1" dirty="0" smtClean="0"/>
              <a:t>reflex apnea</a:t>
            </a:r>
            <a:r>
              <a:rPr lang="en-US" sz="4500" dirty="0" smtClean="0"/>
              <a:t> due to </a:t>
            </a:r>
            <a:r>
              <a:rPr lang="en-US" sz="4500" dirty="0" smtClean="0">
                <a:sym typeface="Wingdings"/>
              </a:rPr>
              <a:t></a:t>
            </a:r>
            <a:r>
              <a:rPr lang="en-US" sz="4500" dirty="0" smtClean="0"/>
              <a:t> ABP. Followed by </a:t>
            </a:r>
            <a:r>
              <a:rPr lang="en-US" sz="4500" dirty="0" smtClean="0">
                <a:sym typeface="Wingdings"/>
              </a:rPr>
              <a:t></a:t>
            </a:r>
            <a:r>
              <a:rPr lang="en-US" sz="4500" dirty="0" smtClean="0"/>
              <a:t> in rate and depth of respiration with </a:t>
            </a:r>
            <a:r>
              <a:rPr lang="en-US" sz="4500" dirty="0" err="1" smtClean="0"/>
              <a:t>bronchodilatation</a:t>
            </a:r>
            <a:r>
              <a:rPr lang="en-US" sz="4500" dirty="0" smtClean="0"/>
              <a:t>.</a:t>
            </a:r>
          </a:p>
          <a:p>
            <a:pPr algn="just">
              <a:buNone/>
            </a:pPr>
            <a:r>
              <a:rPr lang="en-US" sz="4500" dirty="0" smtClean="0"/>
              <a:t> </a:t>
            </a:r>
          </a:p>
          <a:p>
            <a:pPr lvl="0" algn="just"/>
            <a:r>
              <a:rPr lang="en-US" sz="4500" b="1" u="sng" dirty="0" smtClean="0"/>
              <a:t>Smooth muscles:</a:t>
            </a:r>
            <a:endParaRPr lang="en-US" sz="4500" dirty="0" smtClean="0"/>
          </a:p>
          <a:p>
            <a:pPr algn="just">
              <a:buNone/>
            </a:pPr>
            <a:r>
              <a:rPr lang="en-US" sz="4500" b="1" dirty="0" smtClean="0"/>
              <a:t>     Relaxation</a:t>
            </a:r>
            <a:r>
              <a:rPr lang="en-US" sz="4500" dirty="0" smtClean="0"/>
              <a:t> of stomach, intestine, urinary bladder and bronchi.</a:t>
            </a:r>
          </a:p>
          <a:p>
            <a:pPr algn="just">
              <a:buNone/>
            </a:pPr>
            <a:r>
              <a:rPr lang="en-US" sz="4500" b="1" dirty="0" smtClean="0"/>
              <a:t>     Contraction </a:t>
            </a:r>
            <a:r>
              <a:rPr lang="en-US" sz="4500" dirty="0" smtClean="0"/>
              <a:t>of </a:t>
            </a:r>
            <a:r>
              <a:rPr lang="en-US" sz="4500" dirty="0" err="1" smtClean="0"/>
              <a:t>splenic</a:t>
            </a:r>
            <a:r>
              <a:rPr lang="en-US" sz="4500" dirty="0" smtClean="0"/>
              <a:t> capsule, sphincters and dilator </a:t>
            </a:r>
            <a:r>
              <a:rPr lang="en-US" sz="4500" dirty="0" err="1" smtClean="0"/>
              <a:t>pupillae</a:t>
            </a:r>
            <a:r>
              <a:rPr lang="en-US" sz="4500" dirty="0" smtClean="0"/>
              <a:t> muscle.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r>
              <a:rPr lang="en-US" b="1" u="heavy" dirty="0" smtClean="0"/>
              <a:t>Actions of </a:t>
            </a:r>
            <a:r>
              <a:rPr lang="en-US" b="1" u="heavy" dirty="0" err="1" smtClean="0"/>
              <a:t>catecholamines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1"/>
            <a:ext cx="8382000" cy="4800600"/>
          </a:xfrm>
        </p:spPr>
        <p:txBody>
          <a:bodyPr/>
          <a:lstStyle/>
          <a:p>
            <a:pPr lvl="0" algn="just"/>
            <a:r>
              <a:rPr lang="en-US" b="1" u="sng" dirty="0" smtClean="0"/>
              <a:t>Blood changes:</a:t>
            </a:r>
            <a:r>
              <a:rPr lang="en-US" b="1" dirty="0" smtClean="0"/>
              <a:t> </a:t>
            </a:r>
            <a:r>
              <a:rPr lang="en-US" dirty="0" smtClean="0">
                <a:sym typeface="Wingdings"/>
              </a:rPr>
              <a:t></a:t>
            </a:r>
            <a:r>
              <a:rPr lang="en-US" dirty="0" smtClean="0"/>
              <a:t> Blood volume and red cell count due to </a:t>
            </a:r>
            <a:r>
              <a:rPr lang="en-US" dirty="0" err="1" smtClean="0"/>
              <a:t>splenic</a:t>
            </a:r>
            <a:r>
              <a:rPr lang="en-US" dirty="0" smtClean="0"/>
              <a:t> contraction. </a:t>
            </a:r>
            <a:r>
              <a:rPr lang="en-US" dirty="0" smtClean="0">
                <a:sym typeface="Wingdings"/>
              </a:rPr>
              <a:t></a:t>
            </a:r>
            <a:r>
              <a:rPr lang="en-US" dirty="0" smtClean="0"/>
              <a:t> Blood </a:t>
            </a:r>
            <a:r>
              <a:rPr lang="en-US" dirty="0" err="1" smtClean="0"/>
              <a:t>coagulability</a:t>
            </a:r>
            <a:r>
              <a:rPr lang="en-US" dirty="0" smtClean="0"/>
              <a:t> (</a:t>
            </a:r>
            <a:r>
              <a:rPr lang="en-US" dirty="0" smtClean="0">
                <a:sym typeface="Wingdings"/>
              </a:rPr>
              <a:t></a:t>
            </a:r>
            <a:r>
              <a:rPr lang="en-US" dirty="0" smtClean="0"/>
              <a:t> Factor V activity).</a:t>
            </a:r>
          </a:p>
          <a:p>
            <a:pPr lvl="0" algn="just">
              <a:buNone/>
            </a:pPr>
            <a:endParaRPr lang="en-US" dirty="0" smtClean="0"/>
          </a:p>
          <a:p>
            <a:pPr lvl="0" algn="just"/>
            <a:r>
              <a:rPr lang="en-US" b="1" u="sng" dirty="0" smtClean="0"/>
              <a:t>Mental activity: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</a:t>
            </a:r>
            <a:r>
              <a:rPr lang="en-US" dirty="0" smtClean="0"/>
              <a:t> Mental activity &amp; alertness by </a:t>
            </a:r>
            <a:r>
              <a:rPr lang="en-US" dirty="0" smtClean="0">
                <a:sym typeface="Wingdings"/>
              </a:rPr>
              <a:t></a:t>
            </a:r>
            <a:r>
              <a:rPr lang="en-US" dirty="0" smtClean="0"/>
              <a:t> threshold of reticular formation neurons in brain stem due to </a:t>
            </a:r>
            <a:r>
              <a:rPr lang="en-US" dirty="0" smtClean="0">
                <a:sym typeface="Wingdings"/>
              </a:rPr>
              <a:t></a:t>
            </a:r>
            <a:r>
              <a:rPr lang="en-US" dirty="0" smtClean="0"/>
              <a:t> ABP.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/>
          <a:lstStyle/>
          <a:p>
            <a:r>
              <a:rPr lang="en-US" b="1" u="heavy" dirty="0" smtClean="0"/>
              <a:t>Actions of </a:t>
            </a:r>
            <a:r>
              <a:rPr lang="en-US" b="1" u="heavy" dirty="0" err="1" smtClean="0"/>
              <a:t>catecholamines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1"/>
            <a:ext cx="8534400" cy="4800600"/>
          </a:xfrm>
        </p:spPr>
        <p:txBody>
          <a:bodyPr/>
          <a:lstStyle/>
          <a:p>
            <a:pPr lvl="0" algn="just"/>
            <a:r>
              <a:rPr lang="en-US" b="1" u="sng" dirty="0" smtClean="0"/>
              <a:t>Carbohydrate metabolism:</a:t>
            </a:r>
            <a:r>
              <a:rPr lang="en-US" b="1" dirty="0" smtClean="0"/>
              <a:t> </a:t>
            </a:r>
            <a:r>
              <a:rPr lang="en-US" dirty="0" err="1" smtClean="0"/>
              <a:t>Glycogenolysis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</a:t>
            </a:r>
            <a:r>
              <a:rPr lang="en-US" dirty="0" smtClean="0"/>
              <a:t> blood glucose level.</a:t>
            </a:r>
          </a:p>
          <a:p>
            <a:pPr lvl="0" algn="just">
              <a:buNone/>
            </a:pPr>
            <a:endParaRPr lang="en-US" dirty="0" smtClean="0"/>
          </a:p>
          <a:p>
            <a:pPr lvl="0" algn="just"/>
            <a:r>
              <a:rPr lang="en-US" b="1" u="sng" dirty="0" smtClean="0"/>
              <a:t>Fat metabolism</a:t>
            </a:r>
            <a:r>
              <a:rPr lang="en-US" b="1" dirty="0" smtClean="0"/>
              <a:t>: </a:t>
            </a:r>
            <a:r>
              <a:rPr lang="en-US" dirty="0" smtClean="0">
                <a:sym typeface="Wingdings"/>
              </a:rPr>
              <a:t></a:t>
            </a:r>
            <a:r>
              <a:rPr lang="en-US" dirty="0" smtClean="0"/>
              <a:t> Fatty acids in blood </a:t>
            </a:r>
            <a:r>
              <a:rPr lang="en-US" b="1" dirty="0" smtClean="0"/>
              <a:t>(</a:t>
            </a:r>
            <a:r>
              <a:rPr lang="en-US" b="1" dirty="0" err="1" smtClean="0"/>
              <a:t>lipolytic</a:t>
            </a:r>
            <a:r>
              <a:rPr lang="en-US" b="1" dirty="0" smtClean="0"/>
              <a:t>).</a:t>
            </a:r>
          </a:p>
          <a:p>
            <a:pPr lvl="0" algn="just">
              <a:buNone/>
            </a:pPr>
            <a:endParaRPr lang="en-US" dirty="0" smtClean="0"/>
          </a:p>
          <a:p>
            <a:pPr lvl="0" algn="just"/>
            <a:r>
              <a:rPr lang="en-US" b="1" u="sng" dirty="0" smtClean="0"/>
              <a:t>General metabolism:</a:t>
            </a:r>
            <a:r>
              <a:rPr lang="en-US" b="1" i="1" dirty="0" smtClean="0"/>
              <a:t> </a:t>
            </a:r>
            <a:r>
              <a:rPr lang="en-US" dirty="0" smtClean="0">
                <a:sym typeface="Wingdings"/>
              </a:rPr>
              <a:t></a:t>
            </a:r>
            <a:r>
              <a:rPr lang="en-US" dirty="0" smtClean="0"/>
              <a:t> BMR by 30% &amp; </a:t>
            </a:r>
            <a:r>
              <a:rPr lang="en-US" dirty="0" smtClean="0">
                <a:sym typeface="Wingdings"/>
              </a:rPr>
              <a:t></a:t>
            </a:r>
            <a:r>
              <a:rPr lang="en-US" dirty="0" smtClean="0"/>
              <a:t>heat loss due to VC </a:t>
            </a:r>
            <a:r>
              <a:rPr lang="en-US" b="1" dirty="0" smtClean="0"/>
              <a:t>(</a:t>
            </a:r>
            <a:r>
              <a:rPr lang="en-US" b="1" dirty="0" err="1" smtClean="0"/>
              <a:t>thermogenic</a:t>
            </a:r>
            <a:r>
              <a:rPr lang="en-US" b="1" dirty="0" smtClean="0"/>
              <a:t>).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u="heavy" dirty="0" smtClean="0"/>
              <a:t>Regulation of </a:t>
            </a:r>
            <a:r>
              <a:rPr lang="en-US" b="1" u="heavy" dirty="0" err="1" smtClean="0"/>
              <a:t>catecholamines</a:t>
            </a:r>
            <a:r>
              <a:rPr lang="en-US" b="1" u="heavy" dirty="0" smtClean="0"/>
              <a:t> secretion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533400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US" b="1" u="sng" dirty="0" smtClean="0"/>
              <a:t>Hypotension (Hemorrhage):</a:t>
            </a:r>
            <a:endParaRPr lang="en-US" dirty="0" smtClean="0"/>
          </a:p>
          <a:p>
            <a:pPr algn="just"/>
            <a:r>
              <a:rPr lang="en-US" dirty="0" smtClean="0"/>
              <a:t>Stimulates </a:t>
            </a:r>
            <a:r>
              <a:rPr lang="en-US" b="1" i="1" dirty="0" err="1" smtClean="0"/>
              <a:t>baroreceptors</a:t>
            </a:r>
            <a:r>
              <a:rPr lang="en-US" dirty="0" smtClean="0"/>
              <a:t> in carotid sinus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send impulses to stimulate hypothalamus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stimulate adrenal medulla </a:t>
            </a:r>
            <a:r>
              <a:rPr lang="en-US" dirty="0" smtClean="0">
                <a:sym typeface="Wingdings"/>
              </a:rPr>
              <a:t> </a:t>
            </a:r>
            <a:r>
              <a:rPr lang="en-US" dirty="0" smtClean="0"/>
              <a:t> adrenaline </a:t>
            </a:r>
            <a:r>
              <a:rPr lang="en-US" dirty="0" smtClean="0">
                <a:sym typeface="Wingdings"/>
              </a:rPr>
              <a:t></a:t>
            </a:r>
            <a:r>
              <a:rPr lang="en-US" dirty="0" smtClean="0"/>
              <a:t> COP </a:t>
            </a:r>
            <a:r>
              <a:rPr lang="en-US" dirty="0" smtClean="0">
                <a:sym typeface="Wingdings"/>
              </a:rPr>
              <a:t> </a:t>
            </a:r>
            <a:r>
              <a:rPr lang="en-US" dirty="0" smtClean="0"/>
              <a:t> ABP.</a:t>
            </a:r>
          </a:p>
          <a:p>
            <a:pPr algn="just">
              <a:buNone/>
            </a:pPr>
            <a:endParaRPr lang="en-US" dirty="0" smtClean="0"/>
          </a:p>
          <a:p>
            <a:pPr lvl="0" algn="just"/>
            <a:r>
              <a:rPr lang="en-US" b="1" u="sng" dirty="0" smtClean="0"/>
              <a:t>Hypoglycemia:</a:t>
            </a:r>
            <a:endParaRPr lang="en-US" dirty="0" smtClean="0"/>
          </a:p>
          <a:p>
            <a:pPr algn="just"/>
            <a:r>
              <a:rPr lang="en-US" dirty="0" smtClean="0"/>
              <a:t>Stimulates </a:t>
            </a:r>
            <a:r>
              <a:rPr lang="en-US" b="1" i="1" dirty="0" err="1" smtClean="0"/>
              <a:t>glucoreceptors</a:t>
            </a:r>
            <a:r>
              <a:rPr lang="en-US" dirty="0" smtClean="0"/>
              <a:t> in hypothalamus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sends impulses to stimulate adrenal medulla </a:t>
            </a:r>
            <a:r>
              <a:rPr lang="en-US" dirty="0" smtClean="0">
                <a:sym typeface="Wingdings"/>
              </a:rPr>
              <a:t> </a:t>
            </a:r>
            <a:r>
              <a:rPr lang="en-US" dirty="0" smtClean="0"/>
              <a:t> adrenaline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corrects hypoglycemia.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534400" cy="5715001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en-US" b="1" u="sng" dirty="0" smtClean="0"/>
              <a:t>Hypothermia:</a:t>
            </a:r>
            <a:endParaRPr lang="en-US" dirty="0" smtClean="0"/>
          </a:p>
          <a:p>
            <a:pPr algn="just"/>
            <a:r>
              <a:rPr lang="en-US" dirty="0" smtClean="0"/>
              <a:t>Stimulates </a:t>
            </a:r>
            <a:r>
              <a:rPr lang="en-US" b="1" i="1" dirty="0" err="1" smtClean="0"/>
              <a:t>thermoreceptors</a:t>
            </a:r>
            <a:r>
              <a:rPr lang="en-US" dirty="0" smtClean="0"/>
              <a:t> in hypothalamus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stimulate adrenal medulla </a:t>
            </a:r>
            <a:r>
              <a:rPr lang="en-US" dirty="0" smtClean="0">
                <a:sym typeface="Wingdings"/>
              </a:rPr>
              <a:t> </a:t>
            </a:r>
            <a:r>
              <a:rPr lang="en-US" dirty="0" smtClean="0"/>
              <a:t> adrenaline </a:t>
            </a:r>
            <a:r>
              <a:rPr lang="en-US" dirty="0" smtClean="0">
                <a:sym typeface="Wingdings"/>
              </a:rPr>
              <a:t> </a:t>
            </a:r>
            <a:r>
              <a:rPr lang="en-US" dirty="0" smtClean="0"/>
              <a:t> metabolic rate &amp; </a:t>
            </a:r>
            <a:r>
              <a:rPr lang="en-US" dirty="0" smtClean="0">
                <a:sym typeface="Wingdings"/>
              </a:rPr>
              <a:t></a:t>
            </a:r>
            <a:r>
              <a:rPr lang="en-US" dirty="0" smtClean="0"/>
              <a:t> heat loss by VC.</a:t>
            </a:r>
          </a:p>
          <a:p>
            <a:pPr algn="just">
              <a:buNone/>
            </a:pPr>
            <a:endParaRPr lang="en-US" dirty="0" smtClean="0"/>
          </a:p>
          <a:p>
            <a:pPr lvl="0" algn="just"/>
            <a:r>
              <a:rPr lang="en-US" b="1" u="sng" dirty="0" smtClean="0"/>
              <a:t>Exercise:</a:t>
            </a:r>
            <a:endParaRPr lang="en-US" dirty="0" smtClean="0"/>
          </a:p>
          <a:p>
            <a:pPr algn="just"/>
            <a:r>
              <a:rPr lang="en-US" dirty="0" smtClean="0"/>
              <a:t>Stimulation of </a:t>
            </a:r>
            <a:r>
              <a:rPr lang="en-US" b="1" i="1" dirty="0" smtClean="0"/>
              <a:t>cerebral cortex and hypothalamus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stimulate adrenal medulla </a:t>
            </a:r>
            <a:r>
              <a:rPr lang="en-US" dirty="0" smtClean="0">
                <a:sym typeface="Wingdings"/>
              </a:rPr>
              <a:t> </a:t>
            </a:r>
            <a:r>
              <a:rPr lang="en-US" dirty="0" smtClean="0"/>
              <a:t> adrenaline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</a:t>
            </a:r>
            <a:r>
              <a:rPr lang="en-US" dirty="0" smtClean="0"/>
              <a:t> energy production &amp; </a:t>
            </a:r>
            <a:r>
              <a:rPr lang="en-US" dirty="0" smtClean="0">
                <a:sym typeface="Wingdings"/>
              </a:rPr>
              <a:t></a:t>
            </a:r>
            <a:r>
              <a:rPr lang="en-US" dirty="0" smtClean="0"/>
              <a:t> contraction.</a:t>
            </a:r>
          </a:p>
          <a:p>
            <a:pPr algn="just">
              <a:buNone/>
            </a:pPr>
            <a:endParaRPr lang="en-US" dirty="0" smtClean="0"/>
          </a:p>
          <a:p>
            <a:pPr lvl="0" algn="just"/>
            <a:r>
              <a:rPr lang="en-US" b="1" u="sng" dirty="0" smtClean="0"/>
              <a:t>Emotions:</a:t>
            </a:r>
            <a:endParaRPr lang="en-US" dirty="0" smtClean="0"/>
          </a:p>
          <a:p>
            <a:pPr algn="just"/>
            <a:r>
              <a:rPr lang="en-US" dirty="0" smtClean="0"/>
              <a:t>Stimulate </a:t>
            </a:r>
            <a:r>
              <a:rPr lang="en-US" b="1" i="1" dirty="0" smtClean="0"/>
              <a:t>hypothalamus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stimulate adrenal medulla </a:t>
            </a:r>
            <a:r>
              <a:rPr lang="en-US" dirty="0" smtClean="0">
                <a:sym typeface="Wingdings"/>
              </a:rPr>
              <a:t></a:t>
            </a:r>
            <a:r>
              <a:rPr lang="en-US" dirty="0" smtClean="0"/>
              <a:t> adrenaline.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austincc.edu/rfofi/NursingRvw/NursingPics/EndocrinePics/"/>
          <p:cNvPicPr>
            <a:picLocks noChangeAspect="1" noChangeArrowheads="1"/>
          </p:cNvPicPr>
          <p:nvPr/>
        </p:nvPicPr>
        <p:blipFill>
          <a:blip r:embed="rId2"/>
          <a:srcRect l="2500" b="3333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133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315200" cy="13716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Tumor of suprarenal medulla (PHEOCHROMOCYTOMA)</a:t>
            </a:r>
            <a:endParaRPr lang="en-US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51054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500" dirty="0" smtClean="0"/>
              <a:t>Excessive </a:t>
            </a:r>
            <a:r>
              <a:rPr lang="en-US" sz="2500" b="1" dirty="0" err="1" smtClean="0"/>
              <a:t>catecholamines</a:t>
            </a:r>
            <a:r>
              <a:rPr lang="en-US" sz="2500" dirty="0" smtClean="0"/>
              <a:t> secretion.</a:t>
            </a:r>
          </a:p>
          <a:p>
            <a:pPr lvl="0" algn="just">
              <a:lnSpc>
                <a:spcPct val="150000"/>
              </a:lnSpc>
            </a:pPr>
            <a:r>
              <a:rPr lang="en-US" sz="2500" dirty="0" smtClean="0"/>
              <a:t>Patient develops persistent or paroxysmal attacks of </a:t>
            </a:r>
            <a:r>
              <a:rPr lang="en-US" sz="2500" b="1" u="sng" dirty="0" smtClean="0"/>
              <a:t>hyper</a:t>
            </a:r>
            <a:r>
              <a:rPr lang="en-US" sz="2500" dirty="0" smtClean="0"/>
              <a:t>tension, </a:t>
            </a:r>
            <a:r>
              <a:rPr lang="en-US" sz="2500" b="1" u="sng" dirty="0" smtClean="0"/>
              <a:t>hyper</a:t>
            </a:r>
            <a:r>
              <a:rPr lang="en-US" sz="2500" dirty="0" smtClean="0"/>
              <a:t>glycemia and </a:t>
            </a:r>
            <a:r>
              <a:rPr lang="en-US" sz="2500" dirty="0" smtClean="0">
                <a:sym typeface="Wingdings"/>
              </a:rPr>
              <a:t></a:t>
            </a:r>
            <a:r>
              <a:rPr lang="en-US" sz="2500" dirty="0" smtClean="0"/>
              <a:t> metabolic rate. </a:t>
            </a:r>
          </a:p>
          <a:p>
            <a:pPr lvl="0" algn="just">
              <a:lnSpc>
                <a:spcPct val="150000"/>
              </a:lnSpc>
            </a:pPr>
            <a:r>
              <a:rPr lang="en-US" sz="2500" dirty="0" smtClean="0"/>
              <a:t>The attacks are precipitated by </a:t>
            </a:r>
            <a:r>
              <a:rPr lang="en-US" sz="2500" b="1" u="sng" dirty="0" smtClean="0"/>
              <a:t>e</a:t>
            </a:r>
            <a:r>
              <a:rPr lang="en-US" sz="2500" dirty="0" smtClean="0"/>
              <a:t>motion, </a:t>
            </a:r>
            <a:r>
              <a:rPr lang="en-US" sz="2500" b="1" u="sng" dirty="0" smtClean="0"/>
              <a:t>e</a:t>
            </a:r>
            <a:r>
              <a:rPr lang="en-US" sz="2500" dirty="0" smtClean="0"/>
              <a:t>xercise or meal.</a:t>
            </a:r>
          </a:p>
          <a:p>
            <a:pPr lvl="0" algn="just">
              <a:lnSpc>
                <a:spcPct val="150000"/>
              </a:lnSpc>
            </a:pPr>
            <a:r>
              <a:rPr lang="en-US" sz="2500" b="1" u="sng" dirty="0" smtClean="0"/>
              <a:t>Treated</a:t>
            </a:r>
            <a:r>
              <a:rPr lang="en-US" sz="2500" dirty="0" smtClean="0"/>
              <a:t> </a:t>
            </a:r>
            <a:r>
              <a:rPr lang="en-US" sz="2500" dirty="0" smtClean="0"/>
              <a:t>during attack by </a:t>
            </a:r>
            <a:r>
              <a:rPr lang="en-US" sz="2500" b="1" i="1" dirty="0" smtClean="0"/>
              <a:t>α-blocker</a:t>
            </a:r>
            <a:r>
              <a:rPr lang="en-US" sz="2500" dirty="0" smtClean="0"/>
              <a:t> then </a:t>
            </a:r>
            <a:r>
              <a:rPr lang="en-US" sz="2500" b="1" i="1" dirty="0" smtClean="0"/>
              <a:t>β-blocker</a:t>
            </a:r>
            <a:r>
              <a:rPr lang="en-US" sz="2500" dirty="0" smtClean="0"/>
              <a:t>. 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en-US" sz="2500" dirty="0" smtClean="0"/>
              <a:t>                    Then, surgical removal is done after attack.</a:t>
            </a:r>
          </a:p>
        </p:txBody>
      </p:sp>
    </p:spTree>
    <p:extLst>
      <p:ext uri="{BB962C8B-B14F-4D97-AF65-F5344CB8AC3E}">
        <p14:creationId xmlns:p14="http://schemas.microsoft.com/office/powerpoint/2010/main" val="425947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E:\MCST new new\HANY MCST new\ENDOCRINE\d.Hany\LECURES ENDO\facebook_1447677402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4582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5715000" cy="898526"/>
          </a:xfrm>
          <a:solidFill>
            <a:srgbClr val="171CFB"/>
          </a:solidFill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Lecture Objectives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534400" cy="5181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At the end, the student should be able to:</a:t>
            </a:r>
          </a:p>
          <a:p>
            <a:pPr algn="just"/>
            <a:r>
              <a:rPr lang="en-US" dirty="0" smtClean="0"/>
              <a:t>Enumerate the </a:t>
            </a:r>
            <a:r>
              <a:rPr lang="en-US" dirty="0" err="1" smtClean="0"/>
              <a:t>adrenomedullary</a:t>
            </a:r>
            <a:r>
              <a:rPr lang="en-US" dirty="0" smtClean="0"/>
              <a:t> hormones</a:t>
            </a:r>
          </a:p>
          <a:p>
            <a:pPr algn="just"/>
            <a:r>
              <a:rPr lang="en-US" dirty="0"/>
              <a:t>Describe the </a:t>
            </a:r>
            <a:r>
              <a:rPr lang="en-US" dirty="0" smtClean="0"/>
              <a:t>Biosynthesis of </a:t>
            </a:r>
            <a:r>
              <a:rPr lang="en-US" b="1" dirty="0" err="1" smtClean="0"/>
              <a:t>catecholamines</a:t>
            </a:r>
            <a:endParaRPr lang="en-US" b="1" dirty="0" smtClean="0"/>
          </a:p>
          <a:p>
            <a:pPr algn="just"/>
            <a:r>
              <a:rPr lang="en-US" dirty="0" smtClean="0"/>
              <a:t>Describe source </a:t>
            </a:r>
            <a:r>
              <a:rPr lang="en-US" dirty="0"/>
              <a:t>and actions of </a:t>
            </a:r>
            <a:r>
              <a:rPr lang="en-US" b="1" dirty="0" err="1" smtClean="0"/>
              <a:t>catecholamines</a:t>
            </a:r>
            <a:endParaRPr lang="en-US" b="1" dirty="0" smtClean="0"/>
          </a:p>
          <a:p>
            <a:pPr algn="just"/>
            <a:r>
              <a:rPr lang="en-US" dirty="0" smtClean="0"/>
              <a:t>Describe the regulation of </a:t>
            </a:r>
            <a:r>
              <a:rPr lang="en-US" b="1" dirty="0" err="1" smtClean="0"/>
              <a:t>catecholamines</a:t>
            </a:r>
            <a:r>
              <a:rPr lang="en-US" dirty="0" smtClean="0"/>
              <a:t> secretion</a:t>
            </a:r>
          </a:p>
          <a:p>
            <a:pPr algn="just"/>
            <a:r>
              <a:rPr lang="en-US" dirty="0" smtClean="0"/>
              <a:t>Know the tumor of suprarenal medulla </a:t>
            </a:r>
            <a:r>
              <a:rPr lang="en-US" b="1" dirty="0" smtClean="0"/>
              <a:t>(=</a:t>
            </a:r>
            <a:r>
              <a:rPr lang="en-US" b="1" dirty="0" err="1" smtClean="0"/>
              <a:t>pheochromocytoma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84725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5943600" cy="7620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5400" b="1" dirty="0">
                <a:ln w="12700">
                  <a:solidFill>
                    <a:srgbClr val="CC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ADRENAL </a:t>
            </a:r>
            <a:r>
              <a:rPr lang="en-US" sz="5400" b="1" dirty="0" smtClean="0">
                <a:ln w="12700">
                  <a:solidFill>
                    <a:srgbClr val="CC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GLAND</a:t>
            </a:r>
            <a:endParaRPr lang="en-US" sz="54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55626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30000"/>
              </a:lnSpc>
              <a:buFont typeface="Wingdings" pitchFamily="2" charset="2"/>
              <a:buChar char="q"/>
            </a:pPr>
            <a:r>
              <a:rPr lang="en-US" dirty="0" smtClean="0"/>
              <a:t> Each adrenal gland </a:t>
            </a:r>
            <a:r>
              <a:rPr lang="en-US" dirty="0"/>
              <a:t>is composed of two endocrine </a:t>
            </a:r>
            <a:r>
              <a:rPr lang="en-US" dirty="0" smtClean="0"/>
              <a:t>organs:</a:t>
            </a:r>
          </a:p>
          <a:p>
            <a:pPr algn="just">
              <a:lnSpc>
                <a:spcPct val="130000"/>
              </a:lnSpc>
              <a:buNone/>
            </a:pPr>
            <a:r>
              <a:rPr lang="en-US" dirty="0" smtClean="0"/>
              <a:t>    </a:t>
            </a:r>
            <a:r>
              <a:rPr lang="en-US" b="1" dirty="0" smtClean="0"/>
              <a:t>1- adrenal medulla               </a:t>
            </a:r>
          </a:p>
          <a:p>
            <a:pPr algn="just">
              <a:lnSpc>
                <a:spcPct val="130000"/>
              </a:lnSpc>
              <a:buNone/>
            </a:pPr>
            <a:r>
              <a:rPr lang="en-US" b="1" dirty="0" smtClean="0"/>
              <a:t>    2- adrenal cortex  </a:t>
            </a:r>
          </a:p>
          <a:p>
            <a:pPr algn="just">
              <a:lnSpc>
                <a:spcPct val="130000"/>
              </a:lnSpc>
              <a:buNone/>
            </a:pPr>
            <a:endParaRPr lang="en-US" b="1" dirty="0" smtClean="0"/>
          </a:p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en-US" b="1" u="sng" dirty="0" smtClean="0"/>
              <a:t> Adrenal medulla (The inner portion):</a:t>
            </a:r>
            <a:r>
              <a:rPr lang="en-US" b="1" dirty="0" smtClean="0"/>
              <a:t> </a:t>
            </a:r>
            <a:r>
              <a:rPr lang="en-US" dirty="0" smtClean="0"/>
              <a:t>It secretes </a:t>
            </a:r>
          </a:p>
          <a:p>
            <a:pPr lvl="0" algn="just">
              <a:lnSpc>
                <a:spcPct val="130000"/>
              </a:lnSpc>
            </a:pPr>
            <a:r>
              <a:rPr lang="en-US" b="1" dirty="0" smtClean="0"/>
              <a:t>Adrenaline </a:t>
            </a:r>
          </a:p>
          <a:p>
            <a:pPr lvl="0" algn="just">
              <a:lnSpc>
                <a:spcPct val="130000"/>
              </a:lnSpc>
            </a:pPr>
            <a:r>
              <a:rPr lang="en-US" b="1" dirty="0" err="1" smtClean="0"/>
              <a:t>Noradrenaline</a:t>
            </a:r>
            <a:endParaRPr lang="en-US" b="1" dirty="0" smtClean="0"/>
          </a:p>
          <a:p>
            <a:pPr lvl="0" algn="just">
              <a:lnSpc>
                <a:spcPct val="130000"/>
              </a:lnSpc>
            </a:pPr>
            <a:r>
              <a:rPr lang="en-US" b="1" dirty="0" smtClean="0"/>
              <a:t>Dopamine</a:t>
            </a:r>
          </a:p>
          <a:p>
            <a:pPr lvl="0" algn="just">
              <a:lnSpc>
                <a:spcPct val="130000"/>
              </a:lnSpc>
            </a:pPr>
            <a:r>
              <a:rPr lang="en-US" b="1" dirty="0" smtClean="0"/>
              <a:t>Adrenomedullin</a:t>
            </a:r>
            <a:r>
              <a:rPr lang="en-US" dirty="0" smtClean="0"/>
              <a:t> </a:t>
            </a:r>
          </a:p>
          <a:p>
            <a:pPr algn="just">
              <a:lnSpc>
                <a:spcPct val="70000"/>
              </a:lnSpc>
              <a:buNone/>
            </a:pPr>
            <a:endParaRPr lang="en-US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425947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79120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adrenal medulla is located at the center of the adrenal gland, being the innermost part surrounded by the adrenal cortex. </a:t>
            </a:r>
          </a:p>
          <a:p>
            <a:pPr algn="just">
              <a:lnSpc>
                <a:spcPct val="150000"/>
              </a:lnSpc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It resembles literally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 large sympathetic ganglion. </a:t>
            </a:r>
          </a:p>
          <a:p>
            <a:pPr algn="just">
              <a:lnSpc>
                <a:spcPct val="150000"/>
              </a:lnSpc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It consists of cells called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chromaffin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cells which produce and secrete, upon stimulation,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catecholamines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epinephrine,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norepinephrine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and dopamine. </a:t>
            </a:r>
          </a:p>
          <a:p>
            <a:pPr algn="just">
              <a:lnSpc>
                <a:spcPct val="150000"/>
              </a:lnSpc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chromaffin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cells are modified postganglionic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neurones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that have lost their dendrites and axons, receiving sympathetic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innervation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and stimulation by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preganglionic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autonomic fibers controlled by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 CNS. </a:t>
            </a:r>
          </a:p>
        </p:txBody>
      </p:sp>
      <p:sp>
        <p:nvSpPr>
          <p:cNvPr id="5" name="Rectangle 4"/>
          <p:cNvSpPr/>
          <p:nvPr/>
        </p:nvSpPr>
        <p:spPr>
          <a:xfrm>
            <a:off x="2362200" y="152400"/>
            <a:ext cx="45507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u="sng" dirty="0" smtClean="0"/>
              <a:t>Adrenal medulla </a:t>
            </a:r>
            <a:endParaRPr lang="en-US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Adrenal medulla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6248401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sz="6000" dirty="0" smtClean="0"/>
              <a:t>The </a:t>
            </a:r>
            <a:r>
              <a:rPr lang="en-US" sz="6000" b="1" dirty="0" err="1" smtClean="0"/>
              <a:t>chromaffin</a:t>
            </a:r>
            <a:r>
              <a:rPr lang="en-US" sz="6000" b="1" dirty="0" smtClean="0"/>
              <a:t> cells </a:t>
            </a:r>
            <a:r>
              <a:rPr lang="en-US" sz="6000" dirty="0" smtClean="0"/>
              <a:t>form clusters around large and numerous blood vessels a feature that enhances the efficiency and the velocity of the catecholamine activity. </a:t>
            </a:r>
          </a:p>
          <a:p>
            <a:pPr algn="just">
              <a:lnSpc>
                <a:spcPct val="150000"/>
              </a:lnSpc>
            </a:pPr>
            <a:r>
              <a:rPr lang="en-US" sz="6000" dirty="0" smtClean="0"/>
              <a:t>The </a:t>
            </a:r>
            <a:r>
              <a:rPr lang="en-US" sz="6000" dirty="0" err="1" smtClean="0"/>
              <a:t>medullary</a:t>
            </a:r>
            <a:r>
              <a:rPr lang="en-US" sz="6000" dirty="0" smtClean="0"/>
              <a:t> cells are considered as </a:t>
            </a:r>
            <a:r>
              <a:rPr lang="en-US" sz="6000" b="1" dirty="0" smtClean="0"/>
              <a:t>endocrine cells </a:t>
            </a:r>
            <a:r>
              <a:rPr lang="en-US" sz="6000" dirty="0" smtClean="0"/>
              <a:t>but in reality they exhibit </a:t>
            </a:r>
            <a:r>
              <a:rPr lang="en-US" sz="6000" dirty="0" err="1" smtClean="0"/>
              <a:t>neuroendocrine</a:t>
            </a:r>
            <a:r>
              <a:rPr lang="en-US" sz="6000" dirty="0" smtClean="0"/>
              <a:t> properties due to the neural origin of the adrenal medulla. </a:t>
            </a:r>
          </a:p>
          <a:p>
            <a:pPr algn="just">
              <a:lnSpc>
                <a:spcPct val="150000"/>
              </a:lnSpc>
            </a:pPr>
            <a:endParaRPr lang="en-US" sz="4400" dirty="0" smtClean="0"/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21" name="Picture 17"/>
          <p:cNvPicPr>
            <a:picLocks noChangeAspect="1" noChangeArrowheads="1"/>
          </p:cNvPicPr>
          <p:nvPr/>
        </p:nvPicPr>
        <p:blipFill>
          <a:blip r:embed="rId2"/>
          <a:srcRect r="3571"/>
          <a:stretch>
            <a:fillRect/>
          </a:stretch>
        </p:blipFill>
        <p:spPr bwMode="auto">
          <a:xfrm>
            <a:off x="457200" y="2438400"/>
            <a:ext cx="8305800" cy="4114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28600" y="457200"/>
            <a:ext cx="8534400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400" dirty="0" smtClean="0"/>
              <a:t>The most abundant catecholamine released by the medulla is epinephrine whose amount is five times greater than that of norepinephrine constituting  80% of total catecholamine amount.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457200"/>
            <a:ext cx="8534400" cy="5669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/>
              <a:t>Synthesis of </a:t>
            </a:r>
            <a:r>
              <a:rPr lang="en-US" b="1" u="sng" dirty="0" err="1" smtClean="0"/>
              <a:t>catecholamines</a:t>
            </a:r>
            <a:endParaRPr lang="en-US" b="1" u="sng" dirty="0" smtClean="0"/>
          </a:p>
          <a:p>
            <a:pPr algn="just"/>
            <a:r>
              <a:rPr lang="en-US" sz="2800" dirty="0" smtClean="0"/>
              <a:t>The catecholamine hormones are synthesized from the amino acid </a:t>
            </a:r>
            <a:r>
              <a:rPr lang="en-US" sz="2800" b="1" dirty="0" smtClean="0"/>
              <a:t>L-tyrosine. </a:t>
            </a:r>
          </a:p>
          <a:p>
            <a:pPr algn="just"/>
            <a:r>
              <a:rPr lang="en-US" sz="2800" dirty="0" smtClean="0"/>
              <a:t>Sympathetic stimulation induces increased concentrations of both tyrosine </a:t>
            </a:r>
            <a:r>
              <a:rPr lang="en-US" sz="2800" dirty="0" err="1" smtClean="0"/>
              <a:t>hydrolase</a:t>
            </a:r>
            <a:r>
              <a:rPr lang="en-US" sz="2800" dirty="0" smtClean="0"/>
              <a:t> and dopamine ß-</a:t>
            </a:r>
            <a:r>
              <a:rPr lang="en-US" sz="2800" dirty="0" err="1" smtClean="0"/>
              <a:t>hydroxylase</a:t>
            </a:r>
            <a:r>
              <a:rPr lang="en-US" sz="2800" dirty="0" smtClean="0"/>
              <a:t>. </a:t>
            </a:r>
          </a:p>
          <a:p>
            <a:pPr algn="just"/>
            <a:r>
              <a:rPr lang="en-US" sz="2800" dirty="0" smtClean="0"/>
              <a:t>The hypothalamic </a:t>
            </a:r>
            <a:r>
              <a:rPr lang="en-US" sz="2800" b="1" dirty="0" smtClean="0"/>
              <a:t>CRH </a:t>
            </a:r>
            <a:r>
              <a:rPr lang="en-US" sz="2800" dirty="0" smtClean="0"/>
              <a:t>and the </a:t>
            </a:r>
            <a:r>
              <a:rPr lang="en-US" sz="2800" dirty="0" err="1" smtClean="0"/>
              <a:t>hypophyseal</a:t>
            </a:r>
            <a:r>
              <a:rPr lang="en-US" sz="2800" dirty="0" smtClean="0"/>
              <a:t> </a:t>
            </a:r>
            <a:r>
              <a:rPr lang="en-US" sz="2800" b="1" dirty="0" smtClean="0"/>
              <a:t>ACTH</a:t>
            </a:r>
            <a:r>
              <a:rPr lang="en-US" sz="2800" dirty="0" smtClean="0"/>
              <a:t> help to sustain the levels of these enzymes under stressful conditions. </a:t>
            </a:r>
          </a:p>
          <a:p>
            <a:pPr algn="just"/>
            <a:r>
              <a:rPr lang="en-US" sz="2800" dirty="0" smtClean="0"/>
              <a:t>At the same time, </a:t>
            </a:r>
            <a:r>
              <a:rPr lang="en-US" sz="2800" b="1" dirty="0" smtClean="0"/>
              <a:t>cortisol</a:t>
            </a:r>
            <a:r>
              <a:rPr lang="en-US" sz="2800" dirty="0" smtClean="0"/>
              <a:t> induces the </a:t>
            </a:r>
            <a:r>
              <a:rPr lang="en-US" sz="2800" b="1" dirty="0" smtClean="0"/>
              <a:t>N-</a:t>
            </a:r>
            <a:r>
              <a:rPr lang="en-US" sz="2800" b="1" dirty="0" err="1" smtClean="0"/>
              <a:t>methyltransferase</a:t>
            </a:r>
            <a:r>
              <a:rPr lang="en-US" sz="2800" dirty="0" smtClean="0"/>
              <a:t> and therefore selectively stimulates epinephrine synthesis.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Catecholamine receptors</a:t>
            </a:r>
            <a:br>
              <a:rPr lang="en-US" b="1" u="sng" dirty="0" smtClean="0"/>
            </a:br>
            <a:r>
              <a:rPr lang="en-US" b="1" u="sng" dirty="0" smtClean="0"/>
              <a:t>Adrenergic receptor mechanisms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1"/>
            <a:ext cx="8610600" cy="5562599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pPr algn="just"/>
            <a:r>
              <a:rPr lang="en-US" sz="5900" dirty="0" smtClean="0"/>
              <a:t>Epinephrine and </a:t>
            </a:r>
            <a:r>
              <a:rPr lang="en-US" sz="5900" dirty="0" err="1" smtClean="0"/>
              <a:t>norepinephrine</a:t>
            </a:r>
            <a:r>
              <a:rPr lang="en-US" sz="5900" dirty="0" smtClean="0"/>
              <a:t> perform their functions by binding on specific receptors situated on the plasma membrane of target </a:t>
            </a:r>
            <a:r>
              <a:rPr lang="en-US" sz="5900" dirty="0" err="1" smtClean="0"/>
              <a:t>effector</a:t>
            </a:r>
            <a:r>
              <a:rPr lang="en-US" sz="5900" dirty="0" smtClean="0"/>
              <a:t> cells.</a:t>
            </a:r>
          </a:p>
          <a:p>
            <a:pPr algn="just">
              <a:buNone/>
            </a:pPr>
            <a:r>
              <a:rPr lang="en-US" sz="5900" dirty="0" smtClean="0"/>
              <a:t> </a:t>
            </a:r>
          </a:p>
          <a:p>
            <a:pPr algn="just"/>
            <a:r>
              <a:rPr lang="en-US" sz="5900" dirty="0" smtClean="0"/>
              <a:t>These membrane receptors are called adrenergic receptors and divide into two groups; the α and the β adrenergic receptors each of which induces either excitation or inhibition of the target cell according to the receptor subtype of each group. </a:t>
            </a:r>
          </a:p>
          <a:p>
            <a:pPr algn="just">
              <a:buNone/>
            </a:pPr>
            <a:endParaRPr lang="en-US" sz="5900" dirty="0" smtClean="0"/>
          </a:p>
          <a:p>
            <a:pPr algn="just"/>
            <a:r>
              <a:rPr lang="en-US" sz="5900" b="1" dirty="0" smtClean="0">
                <a:solidFill>
                  <a:srgbClr val="171CFB"/>
                </a:solidFill>
              </a:rPr>
              <a:t>The α receptors are further divided into α</a:t>
            </a:r>
            <a:r>
              <a:rPr lang="en-US" sz="5900" b="1" baseline="-25000" dirty="0" smtClean="0">
                <a:solidFill>
                  <a:srgbClr val="171CFB"/>
                </a:solidFill>
              </a:rPr>
              <a:t>1</a:t>
            </a:r>
            <a:r>
              <a:rPr lang="en-US" sz="5900" b="1" dirty="0" smtClean="0">
                <a:solidFill>
                  <a:srgbClr val="171CFB"/>
                </a:solidFill>
              </a:rPr>
              <a:t> and α</a:t>
            </a:r>
            <a:r>
              <a:rPr lang="en-US" sz="5900" b="1" baseline="-25000" dirty="0" smtClean="0">
                <a:solidFill>
                  <a:srgbClr val="171CFB"/>
                </a:solidFill>
              </a:rPr>
              <a:t>2</a:t>
            </a:r>
            <a:r>
              <a:rPr lang="en-US" sz="5900" b="1" dirty="0" smtClean="0">
                <a:solidFill>
                  <a:srgbClr val="171CFB"/>
                </a:solidFill>
              </a:rPr>
              <a:t> adrenergic receptor; similarly β receptors are divided into β</a:t>
            </a:r>
            <a:r>
              <a:rPr lang="en-US" sz="5900" b="1" baseline="-25000" dirty="0" smtClean="0">
                <a:solidFill>
                  <a:srgbClr val="171CFB"/>
                </a:solidFill>
              </a:rPr>
              <a:t>1</a:t>
            </a:r>
            <a:r>
              <a:rPr lang="en-US" sz="5900" b="1" dirty="0" smtClean="0">
                <a:solidFill>
                  <a:srgbClr val="171CFB"/>
                </a:solidFill>
              </a:rPr>
              <a:t> , β</a:t>
            </a:r>
            <a:r>
              <a:rPr lang="en-US" sz="5900" b="1" baseline="-25000" dirty="0" smtClean="0">
                <a:solidFill>
                  <a:srgbClr val="171CFB"/>
                </a:solidFill>
              </a:rPr>
              <a:t>2     </a:t>
            </a:r>
            <a:r>
              <a:rPr lang="en-US" sz="5900" b="1" dirty="0" smtClean="0">
                <a:solidFill>
                  <a:srgbClr val="171CFB"/>
                </a:solidFill>
              </a:rPr>
              <a:t>&amp; </a:t>
            </a:r>
            <a:r>
              <a:rPr lang="en-US" sz="5900" b="1" baseline="-25000" dirty="0" smtClean="0">
                <a:solidFill>
                  <a:srgbClr val="171CFB"/>
                </a:solidFill>
              </a:rPr>
              <a:t>  </a:t>
            </a:r>
            <a:r>
              <a:rPr lang="en-US" sz="5900" b="1" dirty="0" smtClean="0">
                <a:solidFill>
                  <a:srgbClr val="171CFB"/>
                </a:solidFill>
              </a:rPr>
              <a:t>β</a:t>
            </a:r>
            <a:r>
              <a:rPr lang="en-US" sz="5900" b="1" baseline="-25000" dirty="0" smtClean="0">
                <a:solidFill>
                  <a:srgbClr val="171CFB"/>
                </a:solidFill>
              </a:rPr>
              <a:t>2</a:t>
            </a:r>
            <a:r>
              <a:rPr lang="en-US" sz="5900" b="1" dirty="0" smtClean="0">
                <a:solidFill>
                  <a:srgbClr val="171CFB"/>
                </a:solidFill>
              </a:rPr>
              <a:t> adrenergic </a:t>
            </a:r>
            <a:r>
              <a:rPr lang="en-US" sz="7400" b="1" dirty="0" smtClean="0">
                <a:solidFill>
                  <a:srgbClr val="171CFB"/>
                </a:solidFill>
              </a:rPr>
              <a:t>receptors. </a:t>
            </a:r>
          </a:p>
        </p:txBody>
      </p:sp>
    </p:spTree>
    <p:extLst>
      <p:ext uri="{BB962C8B-B14F-4D97-AF65-F5344CB8AC3E}">
        <p14:creationId xmlns:p14="http://schemas.microsoft.com/office/powerpoint/2010/main" val="857129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362200" y="3825399"/>
          <a:ext cx="4419600" cy="320040"/>
        </p:xfrm>
        <a:graphic>
          <a:graphicData uri="http://schemas.openxmlformats.org/drawingml/2006/table">
            <a:tbl>
              <a:tblPr/>
              <a:tblGrid>
                <a:gridCol w="4419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Arial"/>
                        </a:rPr>
                        <a:t>molecular clones.</a:t>
                      </a:r>
                    </a:p>
                  </a:txBody>
                  <a:tcPr marL="22860" marR="22860" marT="22860" marB="228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685800"/>
          <a:ext cx="8534400" cy="5562598"/>
        </p:xfrm>
        <a:graphic>
          <a:graphicData uri="http://schemas.openxmlformats.org/drawingml/2006/table">
            <a:tbl>
              <a:tblPr/>
              <a:tblGrid>
                <a:gridCol w="2844800"/>
                <a:gridCol w="2844800"/>
                <a:gridCol w="2844800"/>
              </a:tblGrid>
              <a:tr h="1184813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Receptor</a:t>
                      </a:r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Effectively Binds</a:t>
                      </a:r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Effect of </a:t>
                      </a:r>
                      <a:r>
                        <a:rPr lang="en-US" sz="2000" b="1" dirty="0" err="1"/>
                        <a:t>Ligand</a:t>
                      </a:r>
                      <a:r>
                        <a:rPr lang="en-US" sz="2000" b="1" dirty="0"/>
                        <a:t> Binding</a:t>
                      </a:r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</a:tr>
              <a:tr h="1184813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Alpha</a:t>
                      </a:r>
                      <a:r>
                        <a:rPr lang="en-US" sz="2000" b="1" baseline="-25000" dirty="0"/>
                        <a:t>1</a:t>
                      </a:r>
                      <a:endParaRPr lang="en-US" sz="2000" b="1" dirty="0"/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Epinephrine, </a:t>
                      </a:r>
                      <a:r>
                        <a:rPr lang="en-US" sz="2000" b="1" dirty="0" err="1"/>
                        <a:t>Norepinphrine</a:t>
                      </a:r>
                      <a:endParaRPr lang="en-US" sz="2000" b="1" dirty="0"/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Increased free calcium</a:t>
                      </a:r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FF"/>
                    </a:solidFill>
                  </a:tcPr>
                </a:tc>
              </a:tr>
              <a:tr h="1184813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Alpha</a:t>
                      </a:r>
                      <a:r>
                        <a:rPr lang="en-US" sz="2000" b="1" baseline="-25000" dirty="0"/>
                        <a:t>2</a:t>
                      </a:r>
                      <a:endParaRPr lang="en-US" sz="2000" b="1" dirty="0"/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Epinephrine, </a:t>
                      </a:r>
                      <a:r>
                        <a:rPr lang="en-US" sz="2000" b="1" dirty="0" err="1"/>
                        <a:t>Norepinphrine</a:t>
                      </a:r>
                      <a:endParaRPr lang="en-US" sz="2000" b="1" dirty="0"/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Decreased cyclic AMP</a:t>
                      </a:r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FF"/>
                    </a:solidFill>
                  </a:tcPr>
                </a:tc>
              </a:tr>
              <a:tr h="1184813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Beta</a:t>
                      </a:r>
                      <a:r>
                        <a:rPr lang="en-US" sz="2000" b="1" baseline="-25000" dirty="0"/>
                        <a:t>1</a:t>
                      </a:r>
                      <a:endParaRPr lang="en-US" sz="2000" b="1" dirty="0"/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Epinephrine, </a:t>
                      </a:r>
                      <a:r>
                        <a:rPr lang="en-US" sz="2000" b="1" dirty="0" err="1"/>
                        <a:t>Norepinphrine</a:t>
                      </a:r>
                      <a:endParaRPr lang="en-US" sz="2000" b="1" dirty="0"/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Increased cyclic AMP</a:t>
                      </a:r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FF"/>
                    </a:solidFill>
                  </a:tcPr>
                </a:tc>
              </a:tr>
              <a:tr h="823346"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Beta</a:t>
                      </a:r>
                      <a:r>
                        <a:rPr lang="en-US" sz="2000" b="1" baseline="-25000"/>
                        <a:t>2</a:t>
                      </a:r>
                      <a:endParaRPr lang="en-US" sz="2000" b="1"/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Epinephrine</a:t>
                      </a:r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Increased cyclic AMP</a:t>
                      </a:r>
                    </a:p>
                  </a:txBody>
                  <a:tcPr marL="36679" marR="36679" marT="36679" marB="3667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FF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799</Words>
  <Application>Microsoft Office PowerPoint</Application>
  <PresentationFormat>On-screen Show (4:3)</PresentationFormat>
  <Paragraphs>105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Office Theme</vt:lpstr>
      <vt:lpstr>1_Office Theme</vt:lpstr>
      <vt:lpstr>2_Office Theme</vt:lpstr>
      <vt:lpstr>ADRENAL MEDULLA</vt:lpstr>
      <vt:lpstr>Lecture Objectives</vt:lpstr>
      <vt:lpstr>ADRENAL GLAND</vt:lpstr>
      <vt:lpstr>PowerPoint Presentation</vt:lpstr>
      <vt:lpstr>Adrenal medulla  </vt:lpstr>
      <vt:lpstr>PowerPoint Presentation</vt:lpstr>
      <vt:lpstr>PowerPoint Presentation</vt:lpstr>
      <vt:lpstr>Catecholamine receptors Adrenergic receptor mechanisms</vt:lpstr>
      <vt:lpstr>PowerPoint Presentation</vt:lpstr>
      <vt:lpstr>Actions of catecholamines </vt:lpstr>
      <vt:lpstr>Actions of catecholamines</vt:lpstr>
      <vt:lpstr>Actions of catecholamines</vt:lpstr>
      <vt:lpstr>Actions of catecholamines</vt:lpstr>
      <vt:lpstr>Regulation of catecholamines secretion </vt:lpstr>
      <vt:lpstr>PowerPoint Presentation</vt:lpstr>
      <vt:lpstr>PowerPoint Presentation</vt:lpstr>
      <vt:lpstr>Tumor of suprarenal medulla (PHEOCHROMOCYTOMA)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ADRENOCORTICAL HORMONE</dc:title>
  <dc:creator>Shaikh Mujeeb</dc:creator>
  <cp:lastModifiedBy>Sarah Eita</cp:lastModifiedBy>
  <cp:revision>98</cp:revision>
  <dcterms:created xsi:type="dcterms:W3CDTF">2013-09-23T09:45:07Z</dcterms:created>
  <dcterms:modified xsi:type="dcterms:W3CDTF">2016-01-23T01:34:35Z</dcterms:modified>
</cp:coreProperties>
</file>